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32" r:id="rId2"/>
  </p:sldMasterIdLst>
  <p:notesMasterIdLst>
    <p:notesMasterId r:id="rId21"/>
  </p:notesMasterIdLst>
  <p:handoutMasterIdLst>
    <p:handoutMasterId r:id="rId22"/>
  </p:handoutMasterIdLst>
  <p:sldIdLst>
    <p:sldId id="256" r:id="rId3"/>
    <p:sldId id="324" r:id="rId4"/>
    <p:sldId id="326" r:id="rId5"/>
    <p:sldId id="327" r:id="rId6"/>
    <p:sldId id="325" r:id="rId7"/>
    <p:sldId id="337" r:id="rId8"/>
    <p:sldId id="336" r:id="rId9"/>
    <p:sldId id="338" r:id="rId10"/>
    <p:sldId id="328" r:id="rId11"/>
    <p:sldId id="329" r:id="rId12"/>
    <p:sldId id="339" r:id="rId13"/>
    <p:sldId id="331" r:id="rId14"/>
    <p:sldId id="332" r:id="rId15"/>
    <p:sldId id="333" r:id="rId16"/>
    <p:sldId id="334" r:id="rId17"/>
    <p:sldId id="335" r:id="rId18"/>
    <p:sldId id="341" r:id="rId19"/>
    <p:sldId id="340" r:id="rId20"/>
  </p:sldIdLst>
  <p:sldSz cx="9144000" cy="6858000" type="screen4x3"/>
  <p:notesSz cx="7102475" cy="93884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  <a:srgbClr val="008080"/>
    <a:srgbClr val="009999"/>
    <a:srgbClr val="006699"/>
    <a:srgbClr val="4DA3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77" autoAdjust="0"/>
    <p:restoredTop sz="86408" autoAdjust="0"/>
  </p:normalViewPr>
  <p:slideViewPr>
    <p:cSldViewPr>
      <p:cViewPr varScale="1">
        <p:scale>
          <a:sx n="57" d="100"/>
          <a:sy n="57" d="100"/>
        </p:scale>
        <p:origin x="90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822" y="-96"/>
      </p:cViewPr>
      <p:guideLst>
        <p:guide orient="horz" pos="2957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058" cy="46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824" y="0"/>
            <a:ext cx="3078058" cy="46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r>
              <a:rPr lang="en-US" dirty="0"/>
              <a:t>3/11/2010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6916"/>
            <a:ext cx="3078058" cy="46997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824" y="8916916"/>
            <a:ext cx="3078058" cy="46997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A81A887-CC06-400F-9076-9F74258080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7953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058" cy="468395"/>
          </a:xfrm>
          <a:prstGeom prst="rect">
            <a:avLst/>
          </a:prstGeom>
        </p:spPr>
        <p:txBody>
          <a:bodyPr vert="horz" lIns="94253" tIns="47127" rIns="94253" bIns="4712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824" y="0"/>
            <a:ext cx="3078058" cy="468395"/>
          </a:xfrm>
          <a:prstGeom prst="rect">
            <a:avLst/>
          </a:prstGeom>
        </p:spPr>
        <p:txBody>
          <a:bodyPr vert="horz" lIns="94253" tIns="47127" rIns="94253" bIns="4712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3/11/2010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53" tIns="47127" rIns="94253" bIns="47127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567" y="4459249"/>
            <a:ext cx="5681343" cy="4225051"/>
          </a:xfrm>
          <a:prstGeom prst="rect">
            <a:avLst/>
          </a:prstGeom>
        </p:spPr>
        <p:txBody>
          <a:bodyPr vert="horz" lIns="94253" tIns="47127" rIns="94253" bIns="47127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8497"/>
            <a:ext cx="3078058" cy="468395"/>
          </a:xfrm>
          <a:prstGeom prst="rect">
            <a:avLst/>
          </a:prstGeom>
        </p:spPr>
        <p:txBody>
          <a:bodyPr vert="horz" lIns="94253" tIns="47127" rIns="94253" bIns="4712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824" y="8918497"/>
            <a:ext cx="3078058" cy="468395"/>
          </a:xfrm>
          <a:prstGeom prst="rect">
            <a:avLst/>
          </a:prstGeom>
        </p:spPr>
        <p:txBody>
          <a:bodyPr vert="horz" lIns="94253" tIns="47127" rIns="94253" bIns="4712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5DCC414-D7EC-490F-813C-D15CE2A2E7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53274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D52946C-94E8-47A7-AAD4-BADD29DC33B6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853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March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934C0-A5FF-454E-99E8-53F47C134F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March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72CDA-3EE4-43F3-85D0-F4C59B020D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March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BB159-0F55-4C38-B267-2A6C3AD112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March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42906-C3FC-4B66-827A-4A54394336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March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6B08F-5625-40DA-AA68-CBACE01346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March 2021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51447-B93D-45B3-95FC-5178089237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March 2021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D8217-3536-467F-AD07-2177EBA9F2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March 2021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29E4C-FE99-4872-9659-AF2BC33561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March 2021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0AB43-4DFE-4AF0-91C7-C1B63C9A35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March 2021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FD156-128A-46C4-A8E1-E432E64126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March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A6F51-DF6D-48B6-B112-87FF177AF9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March 2021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DE141-CA64-4DF2-A22E-B240AC8CF2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March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24E73-2A21-4BFE-8071-AE3AC118EA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March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B705B-D2E6-4A19-B873-9D7DA9B28D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March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88C08-98F6-4703-913D-F9A4C4ABA2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March 2021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E6BDB-C4B3-4D46-9BFC-0C468DB68C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March 2021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EF246-0CB7-4EAF-BA49-8C462686E0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March 2021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540FC2-2429-4D8A-872F-762B5A06C4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March 2021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0BC7A-B325-442E-87D9-2D2EDB3271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March 2021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6CF74-6091-46AD-9C76-DD1ED3D99D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March 2021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69142-E67A-4670-BEF8-940B6E1F22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6051FA9-AB0C-4767-8790-F6D3CB852E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/>
              <a:t>March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411BE7A-F6D4-41F4-BDFF-123B5DE138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51054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/>
              <a:t>GETTING YOUR FINANCIAL HOUSE IN ORDER</a:t>
            </a:r>
            <a:br>
              <a:rPr lang="en-US" b="1" dirty="0"/>
            </a:br>
            <a:br>
              <a:rPr lang="en-US" b="1" dirty="0"/>
            </a:br>
            <a:r>
              <a:rPr lang="en-US" b="1" dirty="0"/>
              <a:t>MAKING YOUR PLANS WORK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4BA0E4E8-9A99-4FCC-A137-EC7D980DD8C7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CONTROLLING VARIABLE COSTS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dirty="0"/>
              <a:t>LEVEL PAY PLANS 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MAKE A SPECIFIC MONTHLY SPENDING PLAN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SHOP FROM LISTS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	</a:t>
            </a:r>
          </a:p>
          <a:p>
            <a:pPr marL="457200" lvl="1" indent="0">
              <a:buNone/>
            </a:pPr>
            <a:r>
              <a:rPr lang="en-US" dirty="0"/>
              <a:t>USE THE CALENDAR</a:t>
            </a:r>
          </a:p>
          <a:p>
            <a:pPr marL="457200" lvl="1" indent="0">
              <a:buNone/>
            </a:pPr>
            <a:r>
              <a:rPr lang="en-US" dirty="0"/>
              <a:t>	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3A6F51-DF6D-48B6-B112-87FF177AF99C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5332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D4F8A2-ED74-5B14-29D2-02179133B8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11EA9-6B70-A16E-992B-BE4017136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CONTROLS FOR VARIABLE COSTS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E3A0733A-70C6-B240-DFD4-BB9141C5E7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9667381"/>
              </p:ext>
            </p:extLst>
          </p:nvPr>
        </p:nvGraphicFramePr>
        <p:xfrm>
          <a:off x="457200" y="1752600"/>
          <a:ext cx="8229600" cy="3794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6769216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31238877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US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CONTROL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05639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UTILITIES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LEVEL PAY PLAN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50819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GROCERIES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LIST AND PLAN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47279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EATING 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PLAN AND CALENDAR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12887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STAPLES (Non-food)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LIST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7580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HAIRCUTS. NAILS, PERSONAL CARE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PLAN AND CALENDAR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84002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CLOTHING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PLAN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93832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ACTIVITIES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PLAN AND CALENDAR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2182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ENTERTAINMENT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PLAN AND CALENDAR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40553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GIFTS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NON-MONTHLY SE ASIDE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364219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EB88D9-285A-A6A9-3218-1FC875268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3A6F51-DF6D-48B6-B112-87FF177AF99C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2914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TRACKING YOUR SPENDING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WHERE MOST BUDGETS FALL APART</a:t>
            </a:r>
          </a:p>
          <a:p>
            <a:pPr marL="0" indent="0">
              <a:buNone/>
            </a:pPr>
            <a:endParaRPr lang="en-US" b="1" dirty="0"/>
          </a:p>
          <a:p>
            <a:pPr lvl="1"/>
            <a:r>
              <a:rPr lang="en-US" b="1" dirty="0"/>
              <a:t>TOO HARD TO KEEP UP AND TRACK</a:t>
            </a:r>
          </a:p>
          <a:p>
            <a:pPr marL="457200" lvl="1" indent="0">
              <a:buNone/>
            </a:pPr>
            <a:endParaRPr lang="en-US" b="1" dirty="0"/>
          </a:p>
          <a:p>
            <a:pPr lvl="1"/>
            <a:r>
              <a:rPr lang="en-US" b="1" dirty="0"/>
              <a:t>GET BEHIND AND QUIT</a:t>
            </a:r>
          </a:p>
          <a:p>
            <a:pPr marL="457200" lvl="1" indent="0">
              <a:buNone/>
            </a:pPr>
            <a:endParaRPr lang="en-US" b="1" dirty="0"/>
          </a:p>
          <a:p>
            <a:pPr lvl="1"/>
            <a:r>
              <a:rPr lang="en-US" b="1" dirty="0"/>
              <a:t>TO COMPLICATED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3A6F51-DF6D-48B6-B112-87FF177AF99C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7297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TRACKING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KEEP IT AS SIMPLE AS POSSIBLE</a:t>
            </a:r>
          </a:p>
          <a:p>
            <a:pPr marL="0" indent="0">
              <a:buNone/>
            </a:pPr>
            <a:endParaRPr lang="en-US" b="1" dirty="0"/>
          </a:p>
          <a:p>
            <a:pPr lvl="1"/>
            <a:r>
              <a:rPr lang="en-US" b="1" dirty="0"/>
              <a:t>WEEKLY UPDATE OF SPENDING </a:t>
            </a:r>
          </a:p>
          <a:p>
            <a:pPr marL="457200" lvl="1" indent="0">
              <a:buNone/>
            </a:pPr>
            <a:endParaRPr lang="en-US" b="1" dirty="0"/>
          </a:p>
          <a:p>
            <a:pPr lvl="1"/>
            <a:r>
              <a:rPr lang="en-US" b="1" dirty="0"/>
              <a:t>USE BUDGET APPS IF HELPFUL</a:t>
            </a:r>
          </a:p>
          <a:p>
            <a:pPr lvl="1"/>
            <a:endParaRPr lang="en-US" b="1" dirty="0"/>
          </a:p>
          <a:p>
            <a:pPr lvl="1"/>
            <a:r>
              <a:rPr lang="en-US" b="1" dirty="0"/>
              <a:t>TRACK ONLY VARIABLE ITEMS</a:t>
            </a:r>
          </a:p>
          <a:p>
            <a:pPr marL="457200" lvl="1" indent="0">
              <a:buNone/>
            </a:pPr>
            <a:endParaRPr lang="en-US" b="1" dirty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3A6F51-DF6D-48B6-B112-87FF177AF99C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677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MANAGING MONTHLY CASH 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MONTHLY INCOME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b="1" dirty="0"/>
              <a:t>2 PAY PERIODS PER MONTH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b="1" dirty="0"/>
              <a:t>GET AHEAD ON YOUR INCOME BY 2 WEEKS TO 1 MONTH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3A6F51-DF6D-48B6-B112-87FF177AF99C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6591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UNEVEN CASH 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SET ASIDE FOR LEAN MONTHS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b="1" dirty="0"/>
              <a:t>BETWEEN PAY PERIODS- TOO MUCH IN 1</a:t>
            </a:r>
            <a:r>
              <a:rPr lang="en-US" b="1" baseline="30000" dirty="0"/>
              <a:t>ST</a:t>
            </a:r>
            <a:r>
              <a:rPr lang="en-US" b="1" dirty="0"/>
              <a:t> HALF OF MONTH</a:t>
            </a:r>
          </a:p>
          <a:p>
            <a:pPr lvl="1"/>
            <a:r>
              <a:rPr lang="en-US" b="1" dirty="0"/>
              <a:t>CHANGE BILL DUE DATES</a:t>
            </a:r>
          </a:p>
          <a:p>
            <a:pPr lvl="1"/>
            <a:r>
              <a:rPr lang="en-US" b="1" dirty="0"/>
              <a:t>PAY ½ OF MORTGAGE OR RENT WITH EACH CHECK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3A6F51-DF6D-48B6-B112-87FF177AF99C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8008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FINAL ITEMS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CHANGE HAPPENS - BE FLEXIBLE</a:t>
            </a:r>
          </a:p>
          <a:p>
            <a:endParaRPr lang="en-US" b="1" dirty="0"/>
          </a:p>
          <a:p>
            <a:r>
              <a:rPr lang="en-US" b="1" dirty="0"/>
              <a:t>ADDING BY SUBTRACTING</a:t>
            </a:r>
          </a:p>
          <a:p>
            <a:endParaRPr lang="en-US" b="1" dirty="0"/>
          </a:p>
          <a:p>
            <a:r>
              <a:rPr lang="en-US" b="1" dirty="0"/>
              <a:t>EVERY MONTH IS DIFFERENT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3A6F51-DF6D-48B6-B112-87FF177AF99C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2271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E48BD1-7B65-724C-0E6A-E99F165A0D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76617-923C-56F9-A6B6-DBE9277F3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FINAL 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806D0C-AD12-69C6-6077-A373EA5F9C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KEEP SOME CUSHION –CONSERVATIVE ESTIMATES</a:t>
            </a:r>
          </a:p>
          <a:p>
            <a:endParaRPr lang="en-US" b="1" dirty="0"/>
          </a:p>
          <a:p>
            <a:r>
              <a:rPr lang="en-US" b="1" dirty="0"/>
              <a:t>USE CALENDAR</a:t>
            </a:r>
          </a:p>
          <a:p>
            <a:endParaRPr lang="en-US" b="1" dirty="0"/>
          </a:p>
          <a:p>
            <a:r>
              <a:rPr lang="en-US" b="1" dirty="0"/>
              <a:t>LEARN FROM YOUR MISTAKES</a:t>
            </a:r>
          </a:p>
          <a:p>
            <a:endParaRPr lang="en-US" b="1" dirty="0"/>
          </a:p>
          <a:p>
            <a:r>
              <a:rPr lang="en-US" b="1" dirty="0"/>
              <a:t>HAVE AN EMERGENCY  FUND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F287E9-CECE-3BD7-C5D6-70C60DF67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3A6F51-DF6D-48B6-B112-87FF177AF99C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1112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8D15C-F691-E6E7-EDD5-06A489F9A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PROVERBS  21:5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562C41-57D9-6D7C-0A8E-7028FC17BA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i="1" dirty="0"/>
          </a:p>
          <a:p>
            <a:pPr marL="0" indent="0" algn="ctr">
              <a:buNone/>
            </a:pPr>
            <a:r>
              <a:rPr lang="en-US" b="1" i="1" dirty="0"/>
              <a:t>“THE PLANS OF THE DILIGENT LEAD SURELY TO</a:t>
            </a:r>
          </a:p>
          <a:p>
            <a:pPr marL="0" indent="0" algn="ctr">
              <a:buNone/>
            </a:pPr>
            <a:r>
              <a:rPr lang="en-US" b="1" i="1" dirty="0"/>
              <a:t> ADVANTAGE, BUT EVERYONE WHO IS HASTY </a:t>
            </a:r>
          </a:p>
          <a:p>
            <a:pPr marL="0" indent="0" algn="ctr">
              <a:buNone/>
            </a:pPr>
            <a:r>
              <a:rPr lang="en-US" b="1" i="1" dirty="0"/>
              <a:t>COMES SURELY TO POVERTY”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87B2AF-3903-571B-E762-0530397BC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3A6F51-DF6D-48B6-B112-87FF177AF99C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70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800" b="1" dirty="0"/>
              <a:t>IDENTIFY AND SET GOALS</a:t>
            </a:r>
          </a:p>
          <a:p>
            <a:pPr algn="just"/>
            <a:r>
              <a:rPr lang="en-US" sz="2800" b="1" dirty="0"/>
              <a:t>LIST ALL SPENDING AND INCOME</a:t>
            </a:r>
          </a:p>
          <a:p>
            <a:pPr algn="just"/>
            <a:r>
              <a:rPr lang="en-US" sz="2800" b="1" dirty="0"/>
              <a:t>CRITICALLY EVALUATE AND MAKE ANY NECESSARY CHANGES</a:t>
            </a:r>
          </a:p>
          <a:p>
            <a:pPr algn="just"/>
            <a:r>
              <a:rPr lang="en-US" sz="2800" b="1" dirty="0"/>
              <a:t>PREPARE A BUDGET / SPENDING PLAN</a:t>
            </a:r>
          </a:p>
          <a:p>
            <a:pPr algn="just"/>
            <a:r>
              <a:rPr lang="en-US" sz="2800" b="1" dirty="0"/>
              <a:t>½ HOUR RULE</a:t>
            </a:r>
          </a:p>
          <a:p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pPr lvl="1">
              <a:buNone/>
            </a:pPr>
            <a:endParaRPr lang="en-US" b="1" dirty="0"/>
          </a:p>
          <a:p>
            <a:pPr lvl="1">
              <a:buNone/>
            </a:pPr>
            <a:endParaRPr lang="en-US" b="1" dirty="0"/>
          </a:p>
          <a:p>
            <a:pPr lvl="1">
              <a:buNone/>
            </a:pPr>
            <a:endParaRPr lang="en-US" b="1" dirty="0"/>
          </a:p>
          <a:p>
            <a:pPr lvl="1">
              <a:buNone/>
            </a:pPr>
            <a:endParaRPr lang="en-US" b="1" dirty="0"/>
          </a:p>
          <a:p>
            <a:pPr lvl="1">
              <a:buNone/>
            </a:pPr>
            <a:endParaRPr lang="en-US" b="1" dirty="0"/>
          </a:p>
          <a:p>
            <a:pPr lvl="1">
              <a:buNone/>
            </a:pPr>
            <a:endParaRPr lang="en-US" b="1" dirty="0"/>
          </a:p>
          <a:p>
            <a:pPr lvl="1">
              <a:buNone/>
            </a:pPr>
            <a:endParaRPr lang="en-US" b="1" dirty="0"/>
          </a:p>
          <a:p>
            <a:pPr lvl="1">
              <a:buNone/>
            </a:pPr>
            <a:endParaRPr lang="en-US" b="1" dirty="0"/>
          </a:p>
          <a:p>
            <a:pPr lvl="1">
              <a:buNone/>
            </a:pPr>
            <a:endParaRPr lang="en-US" b="1" dirty="0"/>
          </a:p>
          <a:p>
            <a:pPr lvl="1">
              <a:buNone/>
            </a:pPr>
            <a:endParaRPr lang="en-US" b="1" dirty="0"/>
          </a:p>
          <a:p>
            <a:pPr lvl="1">
              <a:buNone/>
            </a:pPr>
            <a:endParaRPr lang="en-US" b="1" dirty="0"/>
          </a:p>
          <a:p>
            <a:pPr lvl="1">
              <a:buNone/>
            </a:pPr>
            <a:endParaRPr lang="en-US" b="1" dirty="0"/>
          </a:p>
          <a:p>
            <a:pPr lvl="1">
              <a:buNone/>
            </a:pP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3A6F51-DF6D-48B6-B112-87FF177AF99C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09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b="1" dirty="0"/>
              <a:t>MAKING YOUR PLANS WORK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133600"/>
            <a:ext cx="6400800" cy="4522788"/>
          </a:xfrm>
        </p:spPr>
        <p:txBody>
          <a:bodyPr/>
          <a:lstStyle/>
          <a:p>
            <a:endParaRPr lang="en-US" dirty="0"/>
          </a:p>
          <a:p>
            <a:r>
              <a:rPr lang="en-US" b="1" dirty="0"/>
              <a:t>CONTROLLING YOUR MONTHLY COSTS</a:t>
            </a:r>
          </a:p>
          <a:p>
            <a:endParaRPr lang="en-US" b="1" dirty="0"/>
          </a:p>
          <a:p>
            <a:r>
              <a:rPr lang="en-US" b="1" dirty="0"/>
              <a:t>TRACKING</a:t>
            </a:r>
          </a:p>
          <a:p>
            <a:endParaRPr lang="en-US" b="1" dirty="0"/>
          </a:p>
          <a:p>
            <a:r>
              <a:rPr lang="en-US" b="1" dirty="0"/>
              <a:t>HANDLING CHANGE</a:t>
            </a:r>
          </a:p>
        </p:txBody>
      </p:sp>
    </p:spTree>
    <p:extLst>
      <p:ext uri="{BB962C8B-B14F-4D97-AF65-F5344CB8AC3E}">
        <p14:creationId xmlns:p14="http://schemas.microsoft.com/office/powerpoint/2010/main" val="1195070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229600" cy="1142999"/>
          </a:xfrm>
        </p:spPr>
        <p:txBody>
          <a:bodyPr/>
          <a:lstStyle/>
          <a:p>
            <a:r>
              <a:rPr lang="en-US" b="1" dirty="0"/>
              <a:t>CONTROLLING MONTHLY COSTS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048000"/>
          </a:xfrm>
        </p:spPr>
        <p:txBody>
          <a:bodyPr/>
          <a:lstStyle/>
          <a:p>
            <a:endParaRPr lang="en-US" dirty="0"/>
          </a:p>
          <a:p>
            <a:r>
              <a:rPr lang="en-US" b="1" dirty="0"/>
              <a:t>KEEP YOUR GOAL AT THE FOREFRONT</a:t>
            </a:r>
          </a:p>
          <a:p>
            <a:endParaRPr lang="en-US" b="1" dirty="0"/>
          </a:p>
          <a:p>
            <a:r>
              <a:rPr lang="en-US" b="1" dirty="0"/>
              <a:t>MAKE IT VISIBLE IN YOUR DAILY LIFE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3A6F51-DF6D-48B6-B112-87FF177AF99C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AutoShape 2" descr="data:image/png;base64,iVBORw0KGgoAAAANSUhEUgAAAGwAAACMCAYAAACZIkxPAAAZ0UlEQVR4Xu2d6XNVRfPHm0A2BEMI2QMkAUSWUhFBQVDxEZFFBSxfUFq+8F9Sy/KVLywtqyyl3MoV9wVBUPBRloQlIYQsLCEL2ZNffSZP8zt3OWfm5N4bcvFM1a0sZ+6cOd3z7e7p7ukzY3x8fFyiljUUmBExLGt4ZSYaMSy7+BUxLMv4FTEsYli2USDL5pu1Oqynp0c6OjqkqKhI+vv7paury/w+Ojoqubm50tfXZ/6+du2azJs3T65fvy6Dg4MyMjIiq1evlvz8/Cxj1cR0s5Zhx44dk/3798usWbPk6tWrMmfOHCkpKRF2Kffdd598//33hmGXL1+W2tpaw1wYt3DhQtm5c6fk5OREDJssBSAqxIT4NFAwNDQks2fPNn+DjJkzZ978X29vr2FQUOvs7JTCwkLTj+/7IerGjRuSl5dnUDp37lwBufwcGBiQ4eFh8/t0arccYVeuXJHPP/9czp49axgG8yoqKozYamhokIKCApkxY4ZcunTJiLUHH3zQiL0LFy4YOiIK77rrLvM9iL9o0SIZGxsz/bl29913m3FbW1sN0xGRIJBrFy9eNIti7dq18t1330lZWZm5fscddxgEcm8YB2oZZ9euXbecd7ecYRCfVQ3CJtsgKswCTe3t7Ubs3a7tljMsGwmLuEZsq8ieymeIGDYJav/yyy/y6aefyuLFi6WyslIef/xxI0anokUMC0llDB50qjIIY4VthBpMIYcL3f1fxTB0HfszLD8Ijc6D+Ig4DAxbw5h5/fXXjYEDshCLGC/z5883hsu6detsQ6R8/bZjGAzBjE/WDh48KF9//bVs3LhRfvzxR0N0GAfh16xZIytXrjQWarIGQ/10FkyD8ez7Mt2mBcPi91360BAeQrBPYnVjTbK34m9QQeN3b4MB7J9ojKsfRJZ+khEVsx/kcT++w7j8zv30PopG+mHd8sHkZ7vANsC2GWdcniN+zmGYHMMw9iDeh/JuOJkcE3NpTEofxKX/kSNH5MsvvzT7IO6zYMECs2/i96qqKnn++eeNuf7KK6+YaxARzwV6ZNWqVbJly5akRHj77bcNEdva2owX5J577jF7MBrPie6B8dwHzwnz0L0g4hJUvfjii2YM/v/nn38aYwMU8jl06JBBFXRhLvv27Qt0eZ0+fVp++ukns4WBeTzvI488Esho3YcqHW8yDCK/8cYbZqCWlhYpLi42D8IXmHxpaakhEquspqZGuru7zWqBqfTjgfAuIDZ4wHvvvVeWLFniwq+EPria0Au2BrERRzx42MY877zzTrMZB5W2BkNgDM89la28vNzQPIFhfpMAdTwUKypIMWM9IYr4wGD1FEzlw/0b7mXVYaCIlQwDEHP45FjVME8ZqHqCv+lvk+VKWL6Hh0JXL3/7mcfMAVdSfOM7IFzv6+cz1H6awoJoRWpg8aEbbQ3RZ0O9n/8x6Lls942/bmUYD/PZZ58ZsYFIwO2jvjoeGJ8eog+/n4Y60DGINUQVFhmwTtbOnTsnTU1NRpSqc/epp55K6qaCKSDd2/jf33//bYiO75D7bNq0KUESaD8WB7qQhu5g3kFWpfdeLEbmSH+/hir566+/zPz5oIeJFCB1eM4nnnjCLJJUmpVhDM7KYcLxhoeKQfSdNq9ohIHpijtxb8aOb64GTnw/LDUWFkxUqzKIkPSHYUH6TsdMhSG278YwjMkjkjScgWKGSJ988okhPLoJeIMeFZFcR3njzVYLzHbTyVxHJLJi09WYMyIOdCZbCPH3oT9WJdEFv6ZjpmuOycaJsRLff/99YwkyKSwTxB/oevnllxPMZhjHw8JUVr8XZZmc8L99bCeROB2IhNhC16WrYeggsjGgkCy2Rn8QRn+/pmPaxkrlupVhyH4QhzjUXX8qN/R+l7H5uDhOse78dI3maiA2g5Du7cdGmvuq98H2TKgApA7SxK9xf+YZH6WO97bY7hV03cowmIUXAtHIRNiXsSkmysvfrt6PZJNobGyU3377zRg0KGxWqOZePPnkkzHbAz+znnGPHj0qzc3Npv+2bdt8DR36YU0y52effdZ4UWxmPUxmUbEPBWH092vo2BMnThgfpddKREfibWHBbd++PSVL0cowzHocpqALfYVZrARm8hgje/fudd57eR+WtADcOxAChkFwRA732r17d6gxv/nmG0PMZ555xsnz7rrKw4yrCzDerGexs4VhobAQUzHtrQzzbpwRIa6bYleCePuxElkMmhDjvRaEsMncC4sOsWhDmI6NvrMhTMeczHxcv2NlmG6cUczIZzbDGzZssO76XScQ9QtHASvDvAjTsIDXFcXtwrijJmt02BCmusbVMHJFWBgdBn0YN97oQCQGhXbCsMzKMEUYN8VK0lgQxgeKGEUKkbZu3RraAPHqMI0MIKJwZ7ERD9PC6JpMjZtMhxHZUNph8KTqnrIyDPSAKHVPqR7TjTMiMh16TVGraI2PDESejollZmUYVtu3335r0AMKCAJONs4VZmVHfZNTwMowVjzijw0pSIp3AOvf6lxFbIZBHN/XAF1QlDoIYdwbC5Mths3ZjKRAL+F2c/ElevtPK1+i34oGYV999dXN4CSKFZT9/vvvRp/xUfEIwWEWJjAbbvZt6jTevHlzgj/y/PnzZn9CiAZPCv3jN8wuSEPPcvgBKUC6QFCglT0lUWMORNiYy73D9neZbyp9nBAG0yAoK1mJ4RrWsE3OFWEDA/1yrqnBd7je3h4ZHhmVYkvKd9+NPhkdGZXq6oVSU7VYWtua5fp1f/+g3rC4uETy8wqkrT0xiKr3rqqskZLiUrOIvRKHhczHxQVno5eVYTCL9DAQw0QQPYoiBudvJoJbiYgwYoa/sRpt2UFhEDYyOiRdfYnE0gf89sCPJri4dduWQOQc/PWwXLvaJRs3bJIltSulp79TBocT42zxhCvMK5KZObnSO5DomtJ7r1p5j5w+cd64paADSMaSPnXqlEH//fffL3V1dTaeBF63MoyVAtOYhB44QAQm80ZMZiauCLvR3ysnGo4mvQX6bXhoSGbk5Djnuy8oqZTF1cvk/IWTcuVah3Xc2kXLpCC/UJovNsb01XvnzJwpjFldXndzH8Y1Fi06U/PxURcseOiKfuT5dd/G31wLWuhWhvkhDEQhHgl9w0wU8tNPPx3K4EgXwg4fOipN55olNy9Ptm3/jxQU2E9XFuTdKXMKSgIR5h1397N75I7ZcxMQRp+O9k4j8qqrFkvHpYkTnxhpGnBlgRPcJY0C5JHuBuNwjUE/8kuWLVtm0h1wHHOkyq8l5CWyCdZ0gHi5qwfp0okwV1QODPbLufOnXbtb+xXPWyAV5dXS2nZBrl+/au0/v7hU8vLypa29xbevjqkd4j1C1ps4dIiJOH/wwQcGpjAGCD/88MMmZzxq04cCVpHIVBGL3thXmCxg10f1poJpYFNT0jRDN1maG+Nr9i7yP8hUR5eoxUaGlc1b7+3vEg+bFt56UssOHDhgNregD4Jovjvi87HHHgult7wMRIfhT0S2kw4G03hoNurE3dADLBT8b36BUpj74YcfmhQ4mBC0DyNYisXGMxDAtJ1YCdvfdXGm0s+KME0RQFnG67TJeumTTdgFYX5ZU14kBHnrkQw4q3kOmGvzdMT3zwpPB6v9559/NqF1rBm8CnoIHMTt2bMntJdeGRaPMBCF2ANNrghjLOYHUjGHg5Bz8uRJ+eOPP4xEcEFY2P6pIMf1uzEIgxlselmlfunFWszExa3jOgn6pYIwLxJs8TA214h0ogwsQFteomb6Ym5PK4Qh3t555x2DJDbFrEJiOTAGRLFr19x5UIfHnv9pnQt+Bxla64K+GCtLly41IgjEkEbt3RT6IYwx8C9CWAgVpMNgdhgk/PDDD4ZJDz30kEnCsTXS1LGa2WPadJ5trHRcT8j8ZaWrrmJzDCNZZaxcftfDdVoiyE8fMY73cIQfYl09HUERZ0WN9wCejTguEWfvuNPOSoQZ7733nkECogLRB5NY7eojBEVcwyLDL0ZkOJUWxtMRdB9Qg8fApsPCzjVT44adh7d/DMK8J+QRdXqqhLQs1VmsdELh1dXVU3KmVydry+kISwQXhHnHnHZZUyCME/IgrL6+3ugQ0ISYIfkRlBFiIX6FNcf/0VkqPmE2iER08P2oZYYCTvsw9i4uVmGY1OuwjxPldExQzMowLEJkOQTD5EcRoyuCIslhmRH1d6eAlWEMhbjTw+becgvpiDrr4QJ+ek3+eH+lDWG6X3ItIeR6Pmza7sP8eMxmGoTBNOI8MAndxt5HicNDsVdizxSmERfC86BFKh944AFzmAARTGSWY62uLVP7pUyN6/pc8f1iEMYqxpCwZT6lM5PVdeKRlRinw0DOu+++a2p0YA3iGCWzaLpV5HRl8O3az6rDgvSUSzkDvo+I05DMZAkZISyElUi5HSU8fkbyD3RfBiHxzZELz0+NS+E9J1kTphL+IN5F9DpMkulkmXs7fy9tCFO9puXtlDHKaKy+VCp4RgibQoRhaWohLJcN+O2MkFSfzQlhOH3Zt2jz5trr//wQZpugq7e+f6BPTp85nnS4/4+HiRQW2gtVMkjJ/AqpqayTppZG6bqevDqBd9ya6jopyC+Qi5fOxcxB+/DP+cVlUlG66GbmL3SCblqejz70j99z2mjkvW5lGOj44osvTJ4F+yX2R4RNNLcO32FQHl3QZMJ464Myfxsbz0rDqTMyODgkT+14Im15id5x9+zemzQvkT4tzRelp6dXaqprb+Ylwijo9c8//xj9zaJHXWB9YwfgJCAgSk5MmDiblWEQPD5rKsyKsPV19XRguLRcbE463ERWLfkaQ4ERhNFRzrpNVJwrL6+QivJK6ehol57e5CX1tP9EFYFKycvNk87LybOEmVhR0TxZUOJWS2qy5+usDMPq43wYufVUkaaCdLosvTCeDojmVxqWkzSglRVNZMFPT5IxhScFEcU5baxYTZFLthLoT9FLEEB1AqIRQXWpGNd2nsC2gG3XrQzznnEO8oKgw4A6xKIfcHdhrKsOGxi8IWea/+v7PN1d3TIyNuJ8WH5+UZlUltXKxbaz0tXjX3tDx11Wv0LycgvkUmdTwhy0z9K6u82YmWxWhqG7KJuqzPCe/8KnqAQnd+PXX381G2RyQIhI28z4MDoMo6PxfHKjAwKdPNkgbW3tsmHjesmPqwOcjIAlxRVSVV4nF1obpavbvySSjvv0jmdk7twiaW2PNTq89965fZfUL16RSX7Fhle0tANOXRU/LmZ4OjKBbVlTQaWLuL+WDbItEm9UHfFlK12kld4wImyli7Q2cCY5FpNb/9FHH5ksKKwZVj8WDaFxki7JGkp3C5M1xb3jC1zqfNCFFJaEYOiwIKuLtzqgj8ngcilwyQlM6EEeIws5qMAli9s1vDNZWsaIxGSvbUIkYtrz1iCteoaO4uM9URiUBezncwwTofYrcKkPruevbAjT/q4FLtUowQmOXp42BS4h3ltvvWVEoVpDrGiNf/GAME+LXlIgDM++VuDmOgWwNK8DZpIzTwIP4uyFF15IsN7C1OlQ4yfZyuTaxx9/bMQbEQaXfY0aRlh9fhXaGJdzBaAKq5LEI+7h13TMyaLH5XsxCKPSqBZf1lOCTFqRBNKAPA8IY7WoCkxjc0hfmr4IgNWISIXxtrcmYGXSvGN4T6/oviXZQzEX5st8ghDGvJESEBZxr69aDEKNIpeFZyuDrqXVXQg/2T4xOuzNN980kEe5sqqIi5EJzH5FK09rYX0YRCU2HgJU8dHSdmRVMXmiyVQc4BADR3uwHL3vJwmjw4LK/GGdsihgOkWe/RCGrgP1MNgl81dPxrBYpmXmL0zRBBuXWBfMZQXGo4ekTv7nfYlbqu8nibz1E5iMQRi59aCBnHP0ETIbEQJannvuuYzv4icrJv5N37NunCGG15eYjj3XZAgcISwOYX5EVF8i0WROs2DZ4aFHx+Glx6sxFU0Doem6l25LMFTU0AkaW91yNisxHcVTgubhhDCYhlhkH+KX4+Gi81IhNoQNqrcbdmysXbwXSA/Xl+XADL/NO/fXMcPOJUx/K8OYIJVwIJa+I4uJYXLr3ggLkYfGEsRczsQLByKGOYpEuumL1vR8mOoTjBNQB/Picxnpw8f7gux4/RfG02ETiWE9Ha4iUcf1vgzODxF6fjo+NVBfF8JCT1VkOiGMl1KDNBgHk8iaouw4FuX69evlzJkzRqfhS1OxgfeefY+WVmBvBmMx9XkwIq18H/Rq/XhlMNlVuMK8e6+gVG2YSUSBfRhxK1vpB8bCP0qeSdCRWcalkh3inrPcMCLoVR6MRQzNW1WbbGjoprVPMl5VG0axQeasGOEUJsxKIeQNMx599NGk3gU/neaNtHLOTFO1GR9RSoCRPsuXLw+Vqu1aJo9NNocVMZj83ncZRqdMdV8rwlhl6lpCh3kZkQ5DwzVFwGbWuxZp1n4uhVW8zJh2B/r8VgpWFKsXVGEp8jcQR+xgaOBjA3mTeSVumBQB20p2LdLs2s92v1t13QlhIAn9gE7ReA/IQCehUFn9MC0oxOL3gOlCmIZBbGUfdB6uR2Z13Gl3KD0IYRgd6CxcVTAOhOFgxUJEH+B/5IEwInAU296cqvdKF8Iy5aTN1LipoDPhUDqDwQw1P7H++B0RmA6dNdnJ2nRY2HFdEabjTjsdpseNMNdpmLCY5oRAEHdYdBx4IHzhkucRloBRfzcKBOow9IvurxB/GsDUCgJ6jCiVzaCrDhscHJCmC4kZSzwm6BujnLql/J6XJPOKiqWstELa2luluyf2Zajaz4xLUHZ8XCoqqkyBy47OthjK3uwjImWl5VJRbq+u48aa5L2sRgdGBceNQBrOX/QU4gQTHysRTwYMA40rVoRL8Qqjw4JStSmSTIpbadkC2bR5Q9pStX87+Ls0nb9gdPXePc8lTdWmT3vbRDbw5k2PyrL61anww/pdK8MYgdQBmKIv1PaOmurxWVeEBRVpHh0bleGhERmXcSkscDsM4VKk2Tvu4polSYs0ax9oUl25SGoXLrcSPZUOVoaxaWbvotFo3oCXrheUpgthDafPyPFjf0+kue3cmjaEecf1Qxh9GhvOGnfbtEFYKisiXd8l8/dU47F0DWeOGy2sqjdlza/6lEH33qy0pEry8wukpfWs7xx0zLRNMslAVoRl8ubR2OEpkFDgUpNwwg+V2W/gA7zQkngQgbtyLIiN/fj4mPNhiHkcDVpQJu0dbdLT43/cSMetr6s3dfE7O2OPG3FvXuUxPi5SU11trMlMtqRJOHpq8KWXXpo2ey7bgb7OjsvS3d0jj23Z5DRnlxcNcFhPx92+bafMLpyT8KIB+vT13pDLnVfkgbXrzetBMtliEIZjFxNW/YUavNMzT6nst1J9iP7+Pjl15k/fYVD6HOqzHZmdCKwOm9OStQvvkqaWBrnW5X9Ib2BgUIYGh6S+frk5MhuswyqNXsxki0EY5ff0xdGU4SOIiK9QjxSBPEQT/yM8sW/fPmtGbyYnr2OH8fmFjYfhRyUGuGvXLifkZvp5ExBGCAWmacKN5nFkeiK28SNf4gSFYhDGYQga6cwcPiehxlvIEqQRViezl1RtcuoRkzAYsUkEmnRtRCt7NdCI03THjh02fkTXHSkQaNZrGAVPx4Q1NvHqJGJOyfSZHgLEq+/Vg+k494sbDDHtbYhCfZWivqLDLx7G3JiXJguxuAi+MmayNDdvfy2bTjyQxehtepCQn4yX6bQD6z6Mh9y/f79BE156Ek1Wrlxpkl3SwQjHhWUSWONflsaC4nUbEJd5ERYiL4R8EG+DqYcPHzZOYj3UQdyOAxHJxvX213gfx6t4fu8cWDBE45EquO3Q+SQlZbJZGZbJm4cZGzGNXo1v8YmtRBdYULZ+OLMhfjKG8d34cal1TAt6w56OGea5wva1MkzFDgMjEjSgCfL0zbP8rgFOr5Gi1qVLNQHbxE+f/Edm9cWa38yt70a/5OeRkTzxnsmu7m6pLC9LGI6iKyOj/xOJM3Kkb3yWrNv0Hzny0wEpLpwZ2H+GzJB+yZWlq9cmiETvF0H4LReJwP21114zegtRQ8obImjVqlXmjDBvlSPkwjVkONW4+VvPD3MiEgMl1Xa24aTUFuXEDNPT2yu/HTkug1SUu3pNCvLz5L5VK2T5sti9UG9fnxz+4y8ZGh6Wnt4+M8bCumWy4fHtcub4IamrmBcrQj39Oy5fkbzcXLl37XpZufbhVB8j5e9bEQZKULQgiBWkSpbVTC6hluhRMQIztbYSusC7PUDnadmIoAN6yZ7q5IkT0tqcGMAcG58IMObkTKBkbGxUliQpw04/857o//W71t0r9697UD7/9CNZvnRJogiN63/67HnZtn1nygRPdQArwzgn9uqrr5rwAboBWa41ebGw1qxZI8ePHzeWFgzFOuREC0qe31HEZAZDLK3qRn1gEBqmcV+XN7SiR1wQrf2o8sM7x2zNtZ9tnFSvWxlmuwEBTMxe1zwPEArDw5ZHYO+HgWBrbDewAG2NOZByrm9pt/Xnup65dumbqT4pMyxTE4vGTU6BiGFZtjIihkUMyzIKZNl0I4RFDMsyCmTZdCOERQzLMgpk2XQjhEUMyzIKZNl0I4RFDMsyCmTZdCOERQzLMgpk2XQjhEUMyzIKZNl0I4RFDMsyCmTZdCOERQzLMgpk2XQjhEUMyzIKZNl0I4RlmGGUfKJsBrmS+u4abkmOJkm2JNdyjpoMaY532VrEMBuF0nidcwnx+Zic7uQIl+tJoIhhaWTIVAwVMWwqqJzGe0QMSyMxp2KoiGFTQeU03iNiWBqJORVDRQybCiqn8R7/B5yWn4nOGHiDAAAAAElFTkSuQmC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204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CONTROLLING YOUR COSTS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4012"/>
            <a:ext cx="8229600" cy="4525963"/>
          </a:xfrm>
        </p:spPr>
        <p:txBody>
          <a:bodyPr/>
          <a:lstStyle/>
          <a:p>
            <a:r>
              <a:rPr lang="en-US" b="1" dirty="0"/>
              <a:t>MAKE THE PLAN THE ACTUAL AS MUCH AS POSSIBLE</a:t>
            </a:r>
          </a:p>
          <a:p>
            <a:endParaRPr lang="en-US" b="1" dirty="0"/>
          </a:p>
          <a:p>
            <a:pPr lvl="1"/>
            <a:r>
              <a:rPr lang="en-US" b="1" dirty="0"/>
              <a:t>FIXED COSTS 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3A6F51-DF6D-48B6-B112-87FF177AF99C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808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45776D-386E-AD25-135E-7BAE8F5D31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3D01B4-74FE-EF5D-2422-21AD4DD1E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CONTROLLING YOUR COSTS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8ACD78-C4B3-5EE5-0AC1-0472917B3F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4012"/>
            <a:ext cx="8229600" cy="4525963"/>
          </a:xfrm>
        </p:spPr>
        <p:txBody>
          <a:bodyPr/>
          <a:lstStyle/>
          <a:p>
            <a:r>
              <a:rPr lang="en-US" b="1" dirty="0"/>
              <a:t>MAKE THE PLAN THE ACTUAL AS MUCH AS POSSIBLE</a:t>
            </a:r>
          </a:p>
          <a:p>
            <a:pPr lvl="1"/>
            <a:r>
              <a:rPr lang="en-US" b="1" dirty="0"/>
              <a:t>FIXED COSTS </a:t>
            </a:r>
          </a:p>
          <a:p>
            <a:pPr lvl="1"/>
            <a:endParaRPr lang="en-US" b="1" dirty="0"/>
          </a:p>
          <a:p>
            <a:pPr lvl="1"/>
            <a:r>
              <a:rPr lang="en-US" b="1" dirty="0"/>
              <a:t>MAKE NON-MONTHLY COSTS MONTHLY AND FIXED 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32D2C1-3A58-CF46-36D2-4315D65B8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3A6F51-DF6D-48B6-B112-87FF177AF99C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648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6B589-8116-5E0A-59BF-97FBF8869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FIXING THE NON-MONTHLY 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DC5E6BE0-2386-AD5A-EDDF-42B9117E5E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5369693"/>
              </p:ext>
            </p:extLst>
          </p:nvPr>
        </p:nvGraphicFramePr>
        <p:xfrm>
          <a:off x="491067" y="1577340"/>
          <a:ext cx="8229600" cy="4241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623733">
                  <a:extLst>
                    <a:ext uri="{9D8B030D-6E8A-4147-A177-3AD203B41FA5}">
                      <a16:colId xmlns:a16="http://schemas.microsoft.com/office/drawing/2014/main" val="1669083901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2437651608"/>
                    </a:ext>
                  </a:extLst>
                </a:gridCol>
                <a:gridCol w="1938867">
                  <a:extLst>
                    <a:ext uri="{9D8B030D-6E8A-4147-A177-3AD203B41FA5}">
                      <a16:colId xmlns:a16="http://schemas.microsoft.com/office/drawing/2014/main" val="28402882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EXPENSE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ANNUAL 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MONTHLY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9136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CAR INSURANCE (Semi-annual)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2,500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208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5171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HOME INSURANCE (Annual)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1,200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807979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CAR TAGS (Annual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450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62544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CAR  MAINTENANCE / REPAIRS (Varies)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52548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VACATION (Annual)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2,000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166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9819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CLOTHING (Periodic)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83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90275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MEDICAL (Periodic)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750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63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03811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u="none" dirty="0">
                          <a:solidFill>
                            <a:schemeClr val="bg1"/>
                          </a:solidFill>
                        </a:rPr>
                        <a:t>GIFTS ( Sporadic)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none" dirty="0">
                          <a:solidFill>
                            <a:schemeClr val="bg1"/>
                          </a:solidFill>
                        </a:rPr>
                        <a:t>1,200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>
                          <a:solidFill>
                            <a:schemeClr val="bg1"/>
                          </a:solidFill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13368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TOTAL</a:t>
                      </a:r>
                    </a:p>
                    <a:p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808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0506489"/>
                  </a:ext>
                </a:extLst>
              </a:tr>
            </a:tbl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BA5519-FC5A-9223-75D7-2D567379F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3A6F51-DF6D-48B6-B112-87FF177AF99C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637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F4272-F274-29D5-152B-857E2CFC0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MANAGING NON-MONTHLY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A61F7B-015D-E130-7EB3-161D7FDFD2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/>
              <a:t>TRANSFER TO SEPARATE CHECKING OR SAVINGS</a:t>
            </a:r>
          </a:p>
          <a:p>
            <a:endParaRPr lang="en-US" sz="2800" b="1" dirty="0"/>
          </a:p>
          <a:p>
            <a:r>
              <a:rPr lang="en-US" sz="2800" b="1" dirty="0"/>
              <a:t>MINIMIZE TRANSFER ACTIVITY</a:t>
            </a:r>
          </a:p>
          <a:p>
            <a:endParaRPr lang="en-US" sz="2800" b="1" dirty="0"/>
          </a:p>
          <a:p>
            <a:r>
              <a:rPr lang="en-US" sz="2800" b="1" dirty="0"/>
              <a:t>UPDATE LIST FOR CHANGE</a:t>
            </a:r>
          </a:p>
          <a:p>
            <a:endParaRPr lang="en-US" sz="2800" b="1" dirty="0"/>
          </a:p>
          <a:p>
            <a:r>
              <a:rPr lang="en-US" sz="2800" b="1" dirty="0"/>
              <a:t>SETTING ASIDE KEEPS YOU FROM SPENDING IT.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55B5E4-EEE9-F46F-5727-F3B13EF58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3A6F51-DF6D-48B6-B112-87FF177AF99C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8510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COSTS THAT VARY EACH 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UTILITIES</a:t>
            </a:r>
          </a:p>
          <a:p>
            <a:r>
              <a:rPr lang="en-US" sz="2400" dirty="0"/>
              <a:t>GROCERIES</a:t>
            </a:r>
          </a:p>
          <a:p>
            <a:r>
              <a:rPr lang="en-US" sz="2400" dirty="0"/>
              <a:t>EATING OUT</a:t>
            </a:r>
          </a:p>
          <a:p>
            <a:r>
              <a:rPr lang="en-US" sz="2400" dirty="0"/>
              <a:t>STAPLES (Non-food items)</a:t>
            </a:r>
          </a:p>
          <a:p>
            <a:r>
              <a:rPr lang="en-US" sz="2400" dirty="0"/>
              <a:t>HAIRCUTS, PERSONAL CARE</a:t>
            </a:r>
          </a:p>
          <a:p>
            <a:r>
              <a:rPr lang="en-US" sz="2400" dirty="0"/>
              <a:t>CLOTHING</a:t>
            </a:r>
          </a:p>
          <a:p>
            <a:r>
              <a:rPr lang="en-US" sz="2400" dirty="0"/>
              <a:t>ACTIVITIES</a:t>
            </a:r>
          </a:p>
          <a:p>
            <a:r>
              <a:rPr lang="en-US" sz="2400" dirty="0"/>
              <a:t>ENTERTAINMENT</a:t>
            </a:r>
          </a:p>
          <a:p>
            <a:r>
              <a:rPr lang="en-US" sz="2400" dirty="0"/>
              <a:t>GIFTS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3A6F51-DF6D-48B6-B112-87FF177AF99C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336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rgbClr val="FFFFFF"/>
      </a:dk1>
      <a:lt1>
        <a:srgbClr val="004C4C"/>
      </a:lt1>
      <a:dk2>
        <a:srgbClr val="FFFFFF"/>
      </a:dk2>
      <a:lt2>
        <a:srgbClr val="004C4C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5776</TotalTime>
  <Words>444</Words>
  <Application>Microsoft Office PowerPoint</Application>
  <PresentationFormat>On-screen Show (4:3)</PresentationFormat>
  <Paragraphs>194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Office Theme</vt:lpstr>
      <vt:lpstr>Custom Design</vt:lpstr>
      <vt:lpstr> GETTING YOUR FINANCIAL HOUSE IN ORDER  MAKING YOUR PLANS WORK</vt:lpstr>
      <vt:lpstr>HOMEWORK</vt:lpstr>
      <vt:lpstr> MAKING YOUR PLANS WORK</vt:lpstr>
      <vt:lpstr>CONTROLLING MONTHLY COSTS</vt:lpstr>
      <vt:lpstr>CONTROLLING YOUR COSTS</vt:lpstr>
      <vt:lpstr>CONTROLLING YOUR COSTS</vt:lpstr>
      <vt:lpstr>FIXING THE NON-MONTHLY </vt:lpstr>
      <vt:lpstr>MANAGING NON-MONTHLY </vt:lpstr>
      <vt:lpstr>COSTS THAT VARY EACH MONTH</vt:lpstr>
      <vt:lpstr>CONTROLLING VARIABLE COSTS</vt:lpstr>
      <vt:lpstr>CONTROLS FOR VARIABLE COSTS</vt:lpstr>
      <vt:lpstr>TRACKING YOUR SPENDING</vt:lpstr>
      <vt:lpstr>TRACKING</vt:lpstr>
      <vt:lpstr>MANAGING MONTHLY CASH FLOW</vt:lpstr>
      <vt:lpstr>UNEVEN CASH FLOW</vt:lpstr>
      <vt:lpstr>FINAL ITEMS</vt:lpstr>
      <vt:lpstr>FINAL ITEMS</vt:lpstr>
      <vt:lpstr>PROVERBS  21:5 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WINNING WITH YOUR MONEY</dc:title>
  <dc:creator>howard</dc:creator>
  <cp:lastModifiedBy>Howard Ursettie</cp:lastModifiedBy>
  <cp:revision>282</cp:revision>
  <cp:lastPrinted>2024-02-06T18:11:36Z</cp:lastPrinted>
  <dcterms:created xsi:type="dcterms:W3CDTF">2007-09-27T18:01:24Z</dcterms:created>
  <dcterms:modified xsi:type="dcterms:W3CDTF">2024-02-06T18:50:23Z</dcterms:modified>
</cp:coreProperties>
</file>