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8" r:id="rId3"/>
    <p:sldId id="342" r:id="rId4"/>
    <p:sldId id="344" r:id="rId5"/>
    <p:sldId id="317" r:id="rId6"/>
    <p:sldId id="345" r:id="rId7"/>
    <p:sldId id="348" r:id="rId8"/>
    <p:sldId id="347" r:id="rId9"/>
    <p:sldId id="346" r:id="rId10"/>
    <p:sldId id="318" r:id="rId11"/>
    <p:sldId id="339" r:id="rId12"/>
    <p:sldId id="340" r:id="rId13"/>
    <p:sldId id="303" r:id="rId14"/>
    <p:sldId id="349" r:id="rId15"/>
    <p:sldId id="305" r:id="rId16"/>
    <p:sldId id="316" r:id="rId17"/>
    <p:sldId id="321" r:id="rId18"/>
    <p:sldId id="299" r:id="rId1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8080"/>
    <a:srgbClr val="009999"/>
    <a:srgbClr val="006699"/>
    <a:srgbClr val="4D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89" d="100"/>
          <a:sy n="89" d="100"/>
        </p:scale>
        <p:origin x="18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84"/>
    </p:cViewPr>
  </p:sorterViewPr>
  <p:notesViewPr>
    <p:cSldViewPr>
      <p:cViewPr varScale="1">
        <p:scale>
          <a:sx n="86" d="100"/>
          <a:sy n="86" d="100"/>
        </p:scale>
        <p:origin x="-3822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8058" cy="46997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824" y="1"/>
            <a:ext cx="3078058" cy="46997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3/11/2010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17"/>
            <a:ext cx="3078058" cy="46997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824" y="8916917"/>
            <a:ext cx="3078058" cy="469977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6A81A887-CC06-400F-9076-9F74258080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795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58" cy="468395"/>
          </a:xfrm>
          <a:prstGeom prst="rect">
            <a:avLst/>
          </a:prstGeom>
        </p:spPr>
        <p:txBody>
          <a:bodyPr vert="horz" lIns="94239" tIns="47120" rIns="94239" bIns="471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24" y="0"/>
            <a:ext cx="3078058" cy="468395"/>
          </a:xfrm>
          <a:prstGeom prst="rect">
            <a:avLst/>
          </a:prstGeom>
        </p:spPr>
        <p:txBody>
          <a:bodyPr vert="horz" lIns="94239" tIns="47120" rIns="94239" bIns="471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3/11/2010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39" tIns="47120" rIns="94239" bIns="471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68" y="4459250"/>
            <a:ext cx="5681343" cy="4225051"/>
          </a:xfrm>
          <a:prstGeom prst="rect">
            <a:avLst/>
          </a:prstGeom>
        </p:spPr>
        <p:txBody>
          <a:bodyPr vert="horz" lIns="94239" tIns="47120" rIns="94239" bIns="471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498"/>
            <a:ext cx="3078058" cy="468395"/>
          </a:xfrm>
          <a:prstGeom prst="rect">
            <a:avLst/>
          </a:prstGeom>
        </p:spPr>
        <p:txBody>
          <a:bodyPr vert="horz" lIns="94239" tIns="47120" rIns="94239" bIns="471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24" y="8918498"/>
            <a:ext cx="3078058" cy="468395"/>
          </a:xfrm>
          <a:prstGeom prst="rect">
            <a:avLst/>
          </a:prstGeom>
        </p:spPr>
        <p:txBody>
          <a:bodyPr vert="horz" lIns="94239" tIns="47120" rIns="94239" bIns="471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DCC414-D7EC-490F-813C-D15CE2A2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5327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52946C-94E8-47A7-AAD4-BADD29DC33B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53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DCC414-D7EC-490F-813C-D15CE2A2E7E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35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BB159-0F55-4C38-B267-2A6C3AD11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DE141-CA64-4DF2-A22E-B240AC8CF2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24E73-2A21-4BFE-8071-AE3AC118EA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B705B-D2E6-4A19-B873-9D7DA9B28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42906-C3FC-4B66-827A-4A5439433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6B08F-5625-40DA-AA68-CBACE01346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1447-B93D-45B3-95FC-5178089237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8217-3536-467F-AD07-2177EBA9F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29E4C-FE99-4872-9659-AF2BC33561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0AB43-4DFE-4AF0-91C7-C1B63C9A35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D156-128A-46C4-A8E1-E432E6412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FD156-128A-46C4-A8E1-E432E6412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5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11BE7A-F6D4-41F4-BDFF-123B5DE138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5" r:id="rId9"/>
    <p:sldLayoutId id="2147483752" r:id="rId10"/>
    <p:sldLayoutId id="2147483753" r:id="rId11"/>
    <p:sldLayoutId id="214748375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105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MONEY MATTERS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FINANCIAL HOUSE IN ORDER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4BA0E4E8-9A99-4FCC-A137-EC7D980DD8C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49F5-DB89-7529-A72A-05FA82664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1"/>
          </a:xfrm>
        </p:spPr>
        <p:txBody>
          <a:bodyPr/>
          <a:lstStyle/>
          <a:p>
            <a:r>
              <a:rPr lang="en-US" b="1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981201"/>
            <a:ext cx="6400800" cy="40385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DISCUSS WHAT FINANCIAL GOALS ARE IMPORTANT TO YOU?</a:t>
            </a: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WHAT GETS IN THE WAY?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5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0E69-98B4-6035-093E-1F72F69A9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4D440-B745-88B8-0ACD-F56B7EFE6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/>
              <a:t>CAN’T ACHIEVE ALL YOUR GOALS AT ONCE</a:t>
            </a:r>
          </a:p>
          <a:p>
            <a:pPr algn="ctr"/>
            <a:endParaRPr lang="en-US" b="1" dirty="0"/>
          </a:p>
          <a:p>
            <a:pPr marL="0" indent="0" algn="ctr">
              <a:buNone/>
            </a:pPr>
            <a:r>
              <a:rPr lang="en-US" b="1" dirty="0"/>
              <a:t>NEED TO PRIORITIZE TO BE SUCCESSFUL</a:t>
            </a:r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E22D0E-1834-8D7B-30CC-7DDB2A22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22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B08EC-81A6-3217-2A13-BBD343A6D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ACHIEVING YOUR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21030-03AF-2E64-A5B8-BA1E7C6F9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GOALS NEED  SPECIFIC PLANS AND ACTIONS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MOST IMPORTANT PLAN TO ACHIEVE FINANCIAL GOALS IS YOUR INCOME/ SPENDING PLAN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78DA79-BB40-DB55-02A7-39E7FB28D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b="1" dirty="0"/>
              <a:t>INCOME</a:t>
            </a:r>
          </a:p>
          <a:p>
            <a:pPr marL="0" lvl="0" indent="0" algn="ctr">
              <a:buNone/>
            </a:pPr>
            <a:endParaRPr lang="en-US" sz="2000" b="1" dirty="0"/>
          </a:p>
          <a:p>
            <a:pPr marL="0" lvl="0" indent="0" algn="ctr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b="1" dirty="0"/>
              <a:t>LIST ALL INCOME BY SOURCE</a:t>
            </a:r>
          </a:p>
          <a:p>
            <a:pPr marL="457200" lvl="1" indent="0">
              <a:buNone/>
            </a:pPr>
            <a:endParaRPr lang="en-US" sz="1800" b="1" dirty="0"/>
          </a:p>
          <a:p>
            <a:pPr marL="457200" lvl="1" indent="0">
              <a:buNone/>
            </a:pPr>
            <a:r>
              <a:rPr lang="en-US" b="1" dirty="0"/>
              <a:t>LIST FREQUENCY ( WEEKLY BI-WEEKLY, MONTHLY, QUARTERLY, ANNUALY)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b="1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A731-2693-2361-3BFD-C91A000FD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9FB4A-123A-E8C1-B557-1FF09EF7A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MAKE LIST OF ALL SPENDING</a:t>
            </a:r>
          </a:p>
          <a:p>
            <a:pPr marL="0" indent="0" algn="ctr">
              <a:buNone/>
            </a:pPr>
            <a:endParaRPr lang="en-US" b="1" dirty="0"/>
          </a:p>
          <a:p>
            <a:pPr marL="457200" lvl="1" indent="0" algn="ctr">
              <a:buNone/>
            </a:pPr>
            <a:r>
              <a:rPr lang="en-US" b="1" dirty="0"/>
              <a:t>MONTHLY , QUARTERLY,  ANNUAL</a:t>
            </a:r>
          </a:p>
          <a:p>
            <a:pPr marL="457200" lvl="1" indent="0" algn="ctr">
              <a:buNone/>
            </a:pPr>
            <a:endParaRPr lang="en-US" b="1" dirty="0"/>
          </a:p>
          <a:p>
            <a:pPr marL="457200" lvl="1" indent="0" algn="ctr">
              <a:buNone/>
            </a:pPr>
            <a:r>
              <a:rPr lang="en-US" b="1" dirty="0"/>
              <a:t>CAPTURE ALL CARD SPENDING</a:t>
            </a:r>
          </a:p>
          <a:p>
            <a:pPr marL="457200" lvl="1" indent="0" algn="ctr">
              <a:buNone/>
            </a:pPr>
            <a:endParaRPr lang="en-US" b="1" dirty="0"/>
          </a:p>
          <a:p>
            <a:pPr marL="457200" lvl="1" indent="0" algn="ctr">
              <a:buNone/>
            </a:pPr>
            <a:r>
              <a:rPr lang="en-US" b="1" dirty="0"/>
              <a:t>DON’T WORRY ABOUT BUDGET YET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913FD8-37B8-1020-ADFC-0C18D82A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42906-C3FC-4B66-827A-4A543943363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868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EVALUATING YOUR SPENDING BASED ON YOUR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229600" cy="3992563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IDENTIFY PRIORITIES</a:t>
            </a:r>
          </a:p>
          <a:p>
            <a:pPr algn="ctr"/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ASK 2 QUESTIONS OF EVERY SPENDING ITEM </a:t>
            </a:r>
            <a:r>
              <a:rPr lang="en-US" sz="2800" b="1"/>
              <a:t>BASED ON </a:t>
            </a:r>
            <a:r>
              <a:rPr lang="en-US" sz="2800" b="1" dirty="0"/>
              <a:t>GOALS AND PRIORITIES </a:t>
            </a:r>
          </a:p>
          <a:p>
            <a:pPr algn="ctr"/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MAKE ADJUSTMENTS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31DBC-1E9D-1F34-63CA-24AE875B7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600200"/>
          </a:xfrm>
        </p:spPr>
        <p:txBody>
          <a:bodyPr/>
          <a:lstStyle/>
          <a:p>
            <a:r>
              <a:rPr lang="en-US" b="1" dirty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2514601"/>
            <a:ext cx="6400800" cy="3657599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ESSENTIAL TO FINANCIAL SUCCESS</a:t>
            </a: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GIVE YOU FOCUS AND PURPOSE</a:t>
            </a:r>
          </a:p>
          <a:p>
            <a:pPr marL="0" indent="0" algn="ctr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>
                <a:solidFill>
                  <a:schemeClr val="tx1"/>
                </a:solidFill>
              </a:rPr>
              <a:t>HELP IN DEVELOPING SPECIFIC PLANS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46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IDENTIFY 1-2 GOALS</a:t>
            </a:r>
          </a:p>
          <a:p>
            <a:pPr marL="0" indent="0" algn="ctr">
              <a:buNone/>
            </a:pPr>
            <a:r>
              <a:rPr lang="en-US" b="1" dirty="0"/>
              <a:t>LIST ALL SPENDING AND INCOME</a:t>
            </a:r>
          </a:p>
          <a:p>
            <a:pPr marL="0" indent="0" algn="ctr">
              <a:buNone/>
            </a:pPr>
            <a:r>
              <a:rPr lang="en-US" b="1" dirty="0"/>
              <a:t>CRITICALLY EVALUATE YOUR SPENDING PRIORITIES </a:t>
            </a:r>
          </a:p>
          <a:p>
            <a:pPr marL="0" indent="0" algn="ctr">
              <a:buNone/>
            </a:pPr>
            <a:r>
              <a:rPr lang="en-US" b="1" dirty="0"/>
              <a:t>PREPARE A BUDGET/ PLAN TO ACHIEVE THE GOAL</a:t>
            </a:r>
          </a:p>
          <a:p>
            <a:pPr marL="0" indent="0" algn="ctr">
              <a:buNone/>
            </a:pPr>
            <a:r>
              <a:rPr lang="en-US" b="1" dirty="0"/>
              <a:t>½ HOUR RULE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  <a:p>
            <a:pPr lvl="1">
              <a:buNone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09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THE WORK YOU BEGIN TODAY CAN PRODUCE LASTING FINANCIAL BENEFITS AND MAKE YOU A BETTER STEWARD FOR GOD AND YOUR FAMILY</a:t>
            </a:r>
          </a:p>
          <a:p>
            <a:pPr algn="ctr"/>
            <a:endParaRPr lang="en-US" b="1" dirty="0"/>
          </a:p>
          <a:p>
            <a:pPr algn="ctr">
              <a:buNone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FE84DD9-D169-AC10-9277-6D08EA00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930274"/>
          </a:xfrm>
        </p:spPr>
        <p:txBody>
          <a:bodyPr/>
          <a:lstStyle/>
          <a:p>
            <a:r>
              <a:rPr lang="en-US" b="1" dirty="0"/>
              <a:t>WEEKLY TOPICS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5CED6E6-1841-8346-F51F-3207ACAD4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414655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2800" b="1" dirty="0">
                <a:solidFill>
                  <a:schemeClr val="tx1"/>
                </a:solidFill>
              </a:rPr>
              <a:t>SETTING GOALS AND DEVELOPING ACTION PLANS</a:t>
            </a: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DEVELOPING PLANS TO MAKE IT WORK</a:t>
            </a:r>
          </a:p>
          <a:p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 GIVING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1A0154-D60F-BA10-B3EF-39FF43F4C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9D70BC7A-B325-442E-87D9-2D2EDB3271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9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2B4EB-BBAC-4BF3-F52F-B3235D093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/>
          <a:lstStyle/>
          <a:p>
            <a:r>
              <a:rPr lang="en-US" b="1" dirty="0"/>
              <a:t>WHY ARE YOU HERE?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F0CD7-1544-6445-4873-3453AE578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CA1D3B-3893-4616-9861-736F8978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42906-C3FC-4B66-827A-4A543943363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5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31DBC-1E9D-1F34-63CA-24AE875B71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600200"/>
          </a:xfrm>
        </p:spPr>
        <p:txBody>
          <a:bodyPr/>
          <a:lstStyle/>
          <a:p>
            <a:r>
              <a:rPr lang="en-US" b="1" dirty="0"/>
              <a:t>WHAT ARE YOUR FINANCIAL DREAMS AND DESIRES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2514601"/>
            <a:ext cx="6400800" cy="3124199"/>
          </a:xfrm>
        </p:spPr>
        <p:txBody>
          <a:bodyPr/>
          <a:lstStyle/>
          <a:p>
            <a:pPr marL="0" indent="0" algn="ctr">
              <a:buNone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03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CF5EB-7B50-4142-5BB6-C24A6074BB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066800"/>
          </a:xfrm>
        </p:spPr>
        <p:txBody>
          <a:bodyPr/>
          <a:lstStyle/>
          <a:p>
            <a:r>
              <a:rPr lang="en-US" b="1" dirty="0"/>
              <a:t>FINANCIAL DREAMS AND DESIRES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371600"/>
            <a:ext cx="6400800" cy="4267200"/>
          </a:xfrm>
        </p:spPr>
        <p:txBody>
          <a:bodyPr/>
          <a:lstStyle/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 PAY OFF CONSUMER DEBT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PAY OFF STUDENT LOANS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BUILD EMERGENCY SAVINGS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LIVE ON LESS THAN YOU MAKE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BUY A HOUSE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START A BUSINESS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BUILD A VACATION FUND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SET UP KIDS COLLEGE FUND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SAVE FOR RETIREMENT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1"/>
                </a:solidFill>
              </a:rPr>
              <a:t>GET FINANCIALLY ORGANIZED</a:t>
            </a:r>
          </a:p>
          <a:p>
            <a:pPr marL="0" indent="0" algn="ctr">
              <a:buNone/>
            </a:pP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A85238A0-E4D0-1285-F7C7-9071C06EA5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13259040"/>
                  </p:ext>
                </p:extLst>
              </p:nvPr>
            </p:nvGraphicFramePr>
            <p:xfrm>
              <a:off x="-2586789" y="825203"/>
              <a:ext cx="2286000" cy="1714500"/>
            </p:xfrm>
            <a:graphic>
              <a:graphicData uri="http://schemas.microsoft.com/office/powerpoint/2016/slidezoom">
                <pslz:sldZm>
                  <pslz:sldZmObj sldId="317" cId="1910364106">
                    <pslz:zmPr id="{0240557B-FCA9-4AAE-A7BC-9A7A63AB464A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85238A0-E4D0-1285-F7C7-9071C06EA5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586789" y="825203"/>
                <a:ext cx="2286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036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49F5-DB89-7529-A72A-05FA82664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1"/>
          </a:xfrm>
        </p:spPr>
        <p:txBody>
          <a:bodyPr/>
          <a:lstStyle/>
          <a:p>
            <a:r>
              <a:rPr lang="en-US" b="1" dirty="0"/>
              <a:t>FEATURES OF GOOD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981201"/>
            <a:ext cx="6400800" cy="38861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SPECIFIC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IMPORTANT TO YOU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MEASURABLE</a:t>
            </a: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ACHIEVABLE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7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49F5-DB89-7529-A72A-05FA82664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1"/>
          </a:xfrm>
        </p:spPr>
        <p:txBody>
          <a:bodyPr/>
          <a:lstStyle/>
          <a:p>
            <a:r>
              <a:rPr lang="en-US" b="1" dirty="0"/>
              <a:t>GOOD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981201"/>
            <a:ext cx="6400800" cy="38861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BUILD EMEREGENCY SAVINGS TO  $5,000 BY THE END OF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08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49F5-DB89-7529-A72A-05FA82664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1"/>
          </a:xfrm>
        </p:spPr>
        <p:txBody>
          <a:bodyPr/>
          <a:lstStyle/>
          <a:p>
            <a:r>
              <a:rPr lang="en-US" b="1" dirty="0"/>
              <a:t>WHY SET FINANCIAL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981201"/>
            <a:ext cx="6400800" cy="42671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MOTIVATING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>
                <a:solidFill>
                  <a:schemeClr val="tx1"/>
                </a:solidFill>
              </a:rPr>
              <a:t>BETTER SENSE OF CONTROL AND DIRECTION</a:t>
            </a:r>
          </a:p>
          <a:p>
            <a:endParaRPr lang="en-US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ESSENTIAL FOR FINANCIAL HARMONY IN RELATIONSHIPS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41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549F5-DB89-7529-A72A-05FA82664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1"/>
          </a:xfrm>
        </p:spPr>
        <p:txBody>
          <a:bodyPr/>
          <a:lstStyle/>
          <a:p>
            <a:r>
              <a:rPr lang="en-US" b="1" dirty="0"/>
              <a:t>GOAL OBSTACLES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1981201"/>
            <a:ext cx="6400800" cy="3886199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tx1"/>
                </a:solidFill>
              </a:rPr>
              <a:t>EMERGENCIES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LIFE EVENTS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REALISM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COMMITMENT</a:t>
            </a:r>
          </a:p>
          <a:p>
            <a:pPr marL="0" indent="0" algn="ctr"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383A6F51-DF6D-48B6-B112-87FF177AF99C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76208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4352</TotalTime>
  <Words>333</Words>
  <Application>Microsoft Office PowerPoint</Application>
  <PresentationFormat>On-screen Show (4:3)</PresentationFormat>
  <Paragraphs>148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Custom Design</vt:lpstr>
      <vt:lpstr> GOD’S MONEY MATTERS   GETTING YOUR FINANCIAL HOUSE IN ORDER   </vt:lpstr>
      <vt:lpstr>WEEKLY TOPICS</vt:lpstr>
      <vt:lpstr>WHY ARE YOU HERE? </vt:lpstr>
      <vt:lpstr>WHAT ARE YOUR FINANCIAL DREAMS AND DESIRES</vt:lpstr>
      <vt:lpstr>FINANCIAL DREAMS AND DESIRES </vt:lpstr>
      <vt:lpstr>FEATURES OF GOOD GOALS</vt:lpstr>
      <vt:lpstr>GOOD GOAL</vt:lpstr>
      <vt:lpstr>WHY SET FINANCIAL GOALS</vt:lpstr>
      <vt:lpstr>GOAL OBSTACLES</vt:lpstr>
      <vt:lpstr>EXERCISE</vt:lpstr>
      <vt:lpstr>PRIORITIES</vt:lpstr>
      <vt:lpstr>ACHIEVING YOUR GOALS</vt:lpstr>
      <vt:lpstr>PowerPoint Presentation</vt:lpstr>
      <vt:lpstr>SPENDING</vt:lpstr>
      <vt:lpstr>EVALUATING YOUR SPENDING BASED ON YOUR GOALS</vt:lpstr>
      <vt:lpstr>GOALS</vt:lpstr>
      <vt:lpstr>HOMEWORK</vt:lpstr>
      <vt:lpstr>SUMMARY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WINNING WITH YOUR MONEY</dc:title>
  <dc:creator>howard</dc:creator>
  <cp:lastModifiedBy>Howard Ursettie</cp:lastModifiedBy>
  <cp:revision>277</cp:revision>
  <cp:lastPrinted>2024-01-30T20:35:41Z</cp:lastPrinted>
  <dcterms:created xsi:type="dcterms:W3CDTF">2007-09-27T18:01:24Z</dcterms:created>
  <dcterms:modified xsi:type="dcterms:W3CDTF">2024-01-30T20:43:21Z</dcterms:modified>
</cp:coreProperties>
</file>